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9" r:id="rId13"/>
    <p:sldId id="268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7974F-EE3C-4DC2-ACA3-EC2DB0183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09C2B2-38D1-477F-84EC-494CBFF17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8EE16-B429-40B2-9908-DF2152D4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482945-C6BC-411F-BE70-9BF7CF77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96539-AD2C-4ED6-A648-C0EB8F26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0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C542E-227A-43A6-B39D-51B3E78D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0830AA-8115-4D58-BB1C-2F0128984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9AC285-86DC-4CF9-AFAC-FB4DEA53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2746B7-181A-4A62-954B-69631C4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8B06C-2FBA-4517-8283-8E308264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5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817D99-77FA-45F1-9C03-2043029D0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F2864-057B-4823-BECC-276F82246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EA52-8662-4450-BA23-F58E9804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5E1F5B-1F03-40EC-8D64-F53675B3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B3C1DC-CCFF-4D39-A6E2-A40E118D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59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BA76-17B8-4EBD-935C-6CECE90A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A23D4-A5CB-401E-A451-04742F3FD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6388C-5ACB-443F-BE7A-61C005F0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77E50-FFBF-4028-8F75-A052DE1B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CFEAFC-C2FA-4866-BB81-07B4684B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2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55B2E-1C4F-4A83-95AF-5B4DE05A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2A4932-2477-43B7-959E-9B25A1F1D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F2C02-69CF-4DFC-ADC0-1A8340B7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6287A-5AF4-4CA9-98FA-EDD692A3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ECD9AC-C55D-4D92-AF07-E5923864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6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32A5B-0CC0-4E8C-AFE1-A1131E58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4D5A5-70CF-46F1-8A79-ED595F152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33C7BC-146D-46AF-A628-D134E640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AE4449-0EAB-44DB-9207-65EB27A9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062758-709A-4B40-A1BE-88B73FE3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47DE7-64A5-4B50-AA16-56465202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9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A0682-1910-4009-A448-16CF50F7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0BD0E7-4F16-4D91-AF82-90F17AB5D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11ED25-E84E-43E3-BAB1-1E5863105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7103E-113E-4093-9FF1-34C7E69D0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80B44-A5B7-4FC5-9132-AAC2ECF8C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03CF50-C681-4C34-B2F7-C8195E25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00BA44-914F-4C0E-B03C-7FA61752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65C442-506E-436F-9E9C-56EA3052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47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54AE9-2F23-4AB4-9F4B-FBCF9C1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48F25F-2ACA-4FB3-9C53-1745174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F712-40CA-4FEF-9442-7DCD5EA3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3783EA-946A-4448-9E41-B30B1BBA7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62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9159CC-9604-4097-BB74-3BBF38CD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25F6C6-E496-4D64-9DFE-B1FF732A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4AC1DE-DD87-4641-8404-1E8DAA75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8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1C8E-C0A1-4A34-9246-08F3C3E0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81BE7-E39F-4A12-B351-B9C9C9ADC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3AF0AA-9023-4C5D-8AF9-51438941E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E00C71-DC35-49BE-AE6F-FD59D6D9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96C430-9ADE-4BFF-8C74-0E09C9177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B0984A-7E6A-4B5B-961C-1806ECAD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8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FB7A4-BD35-44F6-B9AF-8157D44D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0F2038-31B7-4AF1-AEC8-4C2BDC868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97F8E1-A159-4372-8CA9-EB4446828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804D06-36D3-44A3-8AEA-D7C0371F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DCD03B-2B47-44C0-ACC3-FE0C6C93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2DB93D-38B9-4E62-B585-6F3E1ED0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5897F-8579-44CF-9644-37552C1D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2FDB2A-5C0E-480C-8937-6F4AC17F3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117A-C72F-4E15-B308-27AC11E4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D31A-2332-4E44-AB1D-E150119E3C96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38208-1506-4228-A827-573650FC1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B1BD5-73C1-4330-8E6F-BE8EBF377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6402-8147-4FD1-9BAC-7D7C0B1D1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6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EC174-AAAC-4612-9E73-90B6A0C2D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477" y="618286"/>
            <a:ext cx="7996616" cy="1553263"/>
          </a:xfrm>
        </p:spPr>
        <p:txBody>
          <a:bodyPr>
            <a:normAutofit fontScale="90000"/>
          </a:bodyPr>
          <a:lstStyle/>
          <a:p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r>
              <a:rPr lang="uk-UA" sz="3600" b="1" dirty="0"/>
              <a:t>КИЇВСЬКИЙ НАЦІОНАЛЬНИЙ УНІВЕРСИТЕТ </a:t>
            </a:r>
            <a:br>
              <a:rPr lang="uk-UA" sz="3600" b="1" dirty="0"/>
            </a:br>
            <a:r>
              <a:rPr lang="uk-UA" sz="3600" b="1" dirty="0"/>
              <a:t>БУДІВНИЦТВА І АРХІТЕКТУРИ</a:t>
            </a:r>
            <a:b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44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E951F6-918C-46FA-A9DF-965587E30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785" y="2737999"/>
            <a:ext cx="9144000" cy="1510758"/>
          </a:xfrm>
        </p:spPr>
        <p:txBody>
          <a:bodyPr>
            <a:normAutofit/>
          </a:bodyPr>
          <a:lstStyle/>
          <a:p>
            <a:r>
              <a:rPr lang="uk-UA" sz="3200" b="1" dirty="0"/>
              <a:t>СПЕЦІАЛЬНІСТЬ</a:t>
            </a:r>
          </a:p>
          <a:p>
            <a:r>
              <a:rPr lang="uk-UA" sz="4400" b="1" dirty="0"/>
              <a:t>161 </a:t>
            </a:r>
            <a:r>
              <a:rPr lang="en-US" sz="4400" b="1" dirty="0"/>
              <a:t>“</a:t>
            </a:r>
            <a:r>
              <a:rPr lang="uk-UA" sz="4400" b="1" dirty="0"/>
              <a:t>Хімічні технології та інженерія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A6EB029-FF68-4B52-9DFD-4D3141B37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034" y="-133447"/>
            <a:ext cx="10662154" cy="40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CD3E363-16D7-48CC-854D-0470C69C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0" y="276354"/>
            <a:ext cx="1718887" cy="21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D74D4-C503-43B4-B8A1-8AF03F941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281" y="347797"/>
            <a:ext cx="1580129" cy="151075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0F4E6FEB-70B3-48D8-98EB-9C7F7845B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15" y="6182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1F45F18C-D7B5-473C-985B-E799B86D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1" t="35130" r="1270" b="35986"/>
          <a:stretch>
            <a:fillRect/>
          </a:stretch>
        </p:blipFill>
        <p:spPr bwMode="auto">
          <a:xfrm>
            <a:off x="1387742" y="4331987"/>
            <a:ext cx="2560787" cy="20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Объект 12">
            <a:extLst>
              <a:ext uri="{FF2B5EF4-FFF2-40B4-BE49-F238E27FC236}">
                <a16:creationId xmlns:a16="http://schemas.microsoft.com/office/drawing/2014/main" id="{9E052BFD-A347-48FB-8467-E81DFD25EE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52684" r="56108" b="8272"/>
          <a:stretch>
            <a:fillRect/>
          </a:stretch>
        </p:blipFill>
        <p:spPr bwMode="auto">
          <a:xfrm>
            <a:off x="4217157" y="4318827"/>
            <a:ext cx="3548420" cy="193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69DA460A-A6EA-4080-A7FC-C89CC4A6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995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09FCE00-BFE7-4F08-9350-DF7D8CD2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70862" r="69351" b="2536"/>
          <a:stretch>
            <a:fillRect/>
          </a:stretch>
        </p:blipFill>
        <p:spPr bwMode="auto">
          <a:xfrm>
            <a:off x="7847463" y="4331987"/>
            <a:ext cx="2702257" cy="19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5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75074-81D9-4C3D-A783-F38CC267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5" y="185634"/>
            <a:ext cx="1243001" cy="1569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B4DCD3-6FAE-4BD5-B351-89FD16AB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445" y="185634"/>
            <a:ext cx="1204876" cy="114926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D018BC9-EC26-4F71-9921-1DF8748B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75" y="1856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7E5D8-848B-428C-A568-418EDDB6ADFD}"/>
              </a:ext>
            </a:extLst>
          </p:cNvPr>
          <p:cNvSpPr txBox="1"/>
          <p:nvPr/>
        </p:nvSpPr>
        <p:spPr>
          <a:xfrm>
            <a:off x="1023015" y="2036909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Хімічні дисципліни викладають висококваліфіковані, досвідчені викладачі, що мають науковий ступінь доктора, кандидата хімічних або технічних наук.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7C5215D-5EA8-4B26-B912-21C84A68CDDC}"/>
              </a:ext>
            </a:extLst>
          </p:cNvPr>
          <p:cNvSpPr/>
          <p:nvPr/>
        </p:nvSpPr>
        <p:spPr>
          <a:xfrm>
            <a:off x="3280270" y="1285424"/>
            <a:ext cx="5371009" cy="74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НАВЧАННЯ</a:t>
            </a:r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708A8-8F09-4253-A11D-1118C4C163CA}"/>
              </a:ext>
            </a:extLst>
          </p:cNvPr>
          <p:cNvSpPr txBox="1"/>
          <p:nvPr/>
        </p:nvSpPr>
        <p:spPr>
          <a:xfrm>
            <a:off x="1023015" y="2885567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Основні </a:t>
            </a:r>
            <a:r>
              <a:rPr lang="ru-RU" sz="2400" b="1" dirty="0" err="1"/>
              <a:t>дисципліни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забезпечують</a:t>
            </a:r>
            <a:r>
              <a:rPr lang="ru-RU" sz="2400" b="1" dirty="0"/>
              <a:t> </a:t>
            </a:r>
            <a:r>
              <a:rPr lang="ru-RU" sz="2400" b="1" dirty="0" err="1"/>
              <a:t>формування</a:t>
            </a:r>
            <a:r>
              <a:rPr lang="ru-RU" sz="2400" b="1" dirty="0"/>
              <a:t> </a:t>
            </a:r>
            <a:r>
              <a:rPr lang="ru-RU" sz="2400" b="1" dirty="0" err="1"/>
              <a:t>професійних</a:t>
            </a:r>
            <a:r>
              <a:rPr lang="ru-RU" sz="2400" b="1" dirty="0"/>
              <a:t> </a:t>
            </a:r>
            <a:r>
              <a:rPr lang="ru-RU" sz="2400" b="1" dirty="0" err="1"/>
              <a:t>якостей</a:t>
            </a:r>
            <a:r>
              <a:rPr lang="ru-RU" sz="2400" b="1" dirty="0"/>
              <a:t> у </a:t>
            </a:r>
            <a:r>
              <a:rPr lang="ru-RU" sz="2400" b="1" dirty="0" err="1"/>
              <a:t>студентів</a:t>
            </a:r>
            <a:r>
              <a:rPr lang="ru-RU" sz="2400" b="1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FAD29-C713-4B47-9F49-E7EBE81569B7}"/>
              </a:ext>
            </a:extLst>
          </p:cNvPr>
          <p:cNvSpPr txBox="1"/>
          <p:nvPr/>
        </p:nvSpPr>
        <p:spPr>
          <a:xfrm>
            <a:off x="1023015" y="3764361"/>
            <a:ext cx="6687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/>
              <a:t>Загальна та </a:t>
            </a:r>
            <a:r>
              <a:rPr lang="ru-RU" sz="2400" b="1" dirty="0" err="1"/>
              <a:t>неорганічна</a:t>
            </a:r>
            <a:r>
              <a:rPr lang="ru-RU" sz="2400" b="1" dirty="0"/>
              <a:t> </a:t>
            </a:r>
            <a:r>
              <a:rPr lang="ru-RU" sz="2400" b="1" dirty="0" err="1"/>
              <a:t>хімія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Органічна</a:t>
            </a:r>
            <a:r>
              <a:rPr lang="ru-RU" sz="2400" b="1" dirty="0"/>
              <a:t> </a:t>
            </a:r>
            <a:r>
              <a:rPr lang="ru-RU" sz="2400" b="1" dirty="0" err="1"/>
              <a:t>хімія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Фізична</a:t>
            </a:r>
            <a:r>
              <a:rPr lang="ru-RU" sz="2400" b="1" dirty="0"/>
              <a:t> </a:t>
            </a:r>
            <a:r>
              <a:rPr lang="ru-RU" sz="2400" b="1" dirty="0" err="1"/>
              <a:t>хімія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Аналітична</a:t>
            </a:r>
            <a:r>
              <a:rPr lang="ru-RU" sz="2400" b="1" dirty="0"/>
              <a:t> </a:t>
            </a:r>
            <a:r>
              <a:rPr lang="ru-RU" sz="2400" b="1" dirty="0" err="1"/>
              <a:t>хімія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Поверхневі</a:t>
            </a:r>
            <a:r>
              <a:rPr lang="ru-RU" sz="2400" b="1" dirty="0"/>
              <a:t> </a:t>
            </a:r>
            <a:r>
              <a:rPr lang="ru-RU" sz="2400" b="1" dirty="0" err="1"/>
              <a:t>явища</a:t>
            </a:r>
            <a:r>
              <a:rPr lang="ru-RU" sz="2400" b="1" dirty="0"/>
              <a:t> та </a:t>
            </a:r>
            <a:r>
              <a:rPr lang="ru-RU" sz="2400" b="1" dirty="0" err="1"/>
              <a:t>дисперсні</a:t>
            </a:r>
            <a:r>
              <a:rPr lang="ru-RU" sz="2400" b="1" dirty="0"/>
              <a:t> </a:t>
            </a:r>
            <a:r>
              <a:rPr lang="ru-RU" sz="2400" b="1" dirty="0" err="1"/>
              <a:t>системи</a:t>
            </a: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/>
              <a:t>Нанотехнології та </a:t>
            </a:r>
            <a:r>
              <a:rPr lang="uk-UA" sz="2400" b="1" dirty="0" err="1"/>
              <a:t>наноматеріали</a:t>
            </a:r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/>
              <a:t>Загальна </a:t>
            </a:r>
            <a:r>
              <a:rPr lang="ru-RU" sz="2400" b="1" dirty="0" err="1"/>
              <a:t>хімічна</a:t>
            </a:r>
            <a:r>
              <a:rPr lang="ru-RU" sz="2400" b="1" dirty="0"/>
              <a:t> </a:t>
            </a:r>
            <a:r>
              <a:rPr lang="ru-RU" sz="2400" b="1" dirty="0" err="1"/>
              <a:t>технологія</a:t>
            </a:r>
            <a:r>
              <a:rPr lang="ru-RU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err="1"/>
              <a:t>Кристалохімія</a:t>
            </a:r>
            <a:r>
              <a:rPr lang="ru-RU" sz="2400" b="1" dirty="0"/>
              <a:t>, </a:t>
            </a:r>
            <a:r>
              <a:rPr lang="ru-RU" sz="2400" b="1" dirty="0" err="1"/>
              <a:t>кристалографія</a:t>
            </a:r>
            <a:r>
              <a:rPr lang="ru-RU" sz="2400" b="1" dirty="0"/>
              <a:t> та </a:t>
            </a:r>
            <a:r>
              <a:rPr lang="ru-RU" sz="2400" b="1" dirty="0" err="1"/>
              <a:t>мінералогія</a:t>
            </a:r>
            <a:r>
              <a:rPr lang="ru-RU" sz="2400" b="1" dirty="0"/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0870EA-75DD-426F-9B18-7E69B694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445" y="194776"/>
            <a:ext cx="1204876" cy="1149267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5010BF-D79C-4671-B387-BE4101A3E9F7}"/>
              </a:ext>
            </a:extLst>
          </p:cNvPr>
          <p:cNvSpPr/>
          <p:nvPr/>
        </p:nvSpPr>
        <p:spPr>
          <a:xfrm>
            <a:off x="3280270" y="1294566"/>
            <a:ext cx="5371009" cy="74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НАВЧАННЯ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CF81C-88A8-420A-AE6C-4DB1C6D1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214" y="3581648"/>
            <a:ext cx="5254838" cy="24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43876D-9E66-45A1-BE5C-279BAEB7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8" y="330600"/>
            <a:ext cx="1243001" cy="15691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A8A1C0-6ADC-4037-933C-6124AF9C963D}"/>
              </a:ext>
            </a:extLst>
          </p:cNvPr>
          <p:cNvSpPr/>
          <p:nvPr/>
        </p:nvSpPr>
        <p:spPr>
          <a:xfrm>
            <a:off x="1808869" y="187205"/>
            <a:ext cx="81022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dirty="0"/>
            </a:br>
            <a:r>
              <a:rPr lang="ru-RU" sz="2800" b="1" dirty="0"/>
              <a:t>161 “</a:t>
            </a:r>
            <a:r>
              <a:rPr lang="ru-RU" sz="2800" b="1" dirty="0" err="1"/>
              <a:t>Хімічні</a:t>
            </a:r>
            <a:r>
              <a:rPr lang="ru-RU" sz="2800" b="1" dirty="0"/>
              <a:t> </a:t>
            </a:r>
            <a:r>
              <a:rPr lang="ru-RU" sz="2800" b="1" dirty="0" err="1"/>
              <a:t>технології</a:t>
            </a:r>
            <a:r>
              <a:rPr lang="ru-RU" sz="2800" b="1" dirty="0"/>
              <a:t> та </a:t>
            </a:r>
            <a:r>
              <a:rPr lang="ru-RU" sz="2800" b="1" dirty="0" err="1"/>
              <a:t>інженерія</a:t>
            </a:r>
            <a:r>
              <a:rPr lang="ru-RU" sz="2800" b="1" dirty="0"/>
              <a:t>”</a:t>
            </a:r>
            <a:br>
              <a:rPr lang="ru-RU" sz="2800" b="1" dirty="0"/>
            </a:br>
            <a:r>
              <a:rPr lang="uk-UA" sz="3200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46A4D5-C5F7-45A9-81FA-21856688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50" y="330600"/>
            <a:ext cx="1204876" cy="114926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E08A82F-0F26-408E-AEB4-EAA49578021C}"/>
              </a:ext>
            </a:extLst>
          </p:cNvPr>
          <p:cNvSpPr/>
          <p:nvPr/>
        </p:nvSpPr>
        <p:spPr>
          <a:xfrm>
            <a:off x="3410495" y="1047439"/>
            <a:ext cx="5371009" cy="74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НАВЧАННЯ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54139-BC03-4161-8921-57B5EB61CA6E}"/>
              </a:ext>
            </a:extLst>
          </p:cNvPr>
          <p:cNvSpPr txBox="1"/>
          <p:nvPr/>
        </p:nvSpPr>
        <p:spPr>
          <a:xfrm>
            <a:off x="1023582" y="1789782"/>
            <a:ext cx="103450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Математичне</a:t>
            </a:r>
            <a:r>
              <a:rPr lang="ru-RU" sz="2400" b="1" dirty="0"/>
              <a:t> </a:t>
            </a:r>
            <a:r>
              <a:rPr lang="ru-RU" sz="2400" b="1" dirty="0" err="1"/>
              <a:t>моделювання</a:t>
            </a:r>
            <a:r>
              <a:rPr lang="ru-RU" sz="2400" b="1" dirty="0"/>
              <a:t> та </a:t>
            </a:r>
            <a:r>
              <a:rPr lang="ru-RU" sz="2400" b="1" dirty="0" err="1"/>
              <a:t>оптимізація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 </a:t>
            </a:r>
            <a:r>
              <a:rPr lang="ru-RU" sz="2400" b="1" dirty="0" err="1"/>
              <a:t>хімічної</a:t>
            </a:r>
            <a:r>
              <a:rPr lang="ru-RU" sz="2400" b="1" dirty="0"/>
              <a:t> </a:t>
            </a:r>
            <a:r>
              <a:rPr lang="ru-RU" sz="2400" b="1" dirty="0" err="1"/>
              <a:t>технології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В’яжучі</a:t>
            </a:r>
            <a:r>
              <a:rPr lang="ru-RU" sz="2400" b="1" dirty="0"/>
              <a:t> </a:t>
            </a:r>
            <a:r>
              <a:rPr lang="ru-RU" sz="2400" b="1" dirty="0" err="1"/>
              <a:t>матеріали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Бетони</a:t>
            </a:r>
            <a:r>
              <a:rPr lang="ru-RU" sz="2400" b="1" dirty="0"/>
              <a:t> та </a:t>
            </a:r>
            <a:r>
              <a:rPr lang="ru-RU" sz="2400" b="1" dirty="0" err="1"/>
              <a:t>будівельні</a:t>
            </a:r>
            <a:r>
              <a:rPr lang="ru-RU" sz="2400" b="1" dirty="0"/>
              <a:t> </a:t>
            </a:r>
            <a:r>
              <a:rPr lang="ru-RU" sz="2400" b="1" dirty="0" err="1"/>
              <a:t>розчини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Технології</a:t>
            </a:r>
            <a:r>
              <a:rPr lang="ru-RU" sz="2400" b="1" dirty="0"/>
              <a:t> </a:t>
            </a:r>
            <a:r>
              <a:rPr lang="ru-RU" sz="2400" b="1" dirty="0" err="1"/>
              <a:t>хімічних</a:t>
            </a:r>
            <a:r>
              <a:rPr lang="ru-RU" sz="2400" b="1" dirty="0"/>
              <a:t> </a:t>
            </a:r>
            <a:r>
              <a:rPr lang="ru-RU" sz="2400" b="1" dirty="0" err="1"/>
              <a:t>виробництв</a:t>
            </a:r>
            <a:r>
              <a:rPr lang="ru-RU" sz="2400" b="1" dirty="0"/>
              <a:t> </a:t>
            </a:r>
            <a:r>
              <a:rPr lang="ru-RU" sz="2400" b="1" dirty="0" err="1"/>
              <a:t>стінових</a:t>
            </a:r>
            <a:r>
              <a:rPr lang="ru-RU" sz="2400" b="1" dirty="0"/>
              <a:t> та </a:t>
            </a:r>
            <a:r>
              <a:rPr lang="ru-RU" sz="2400" b="1" dirty="0" err="1"/>
              <a:t>оздоблювальних</a:t>
            </a:r>
            <a:r>
              <a:rPr lang="ru-RU" sz="2400" b="1" dirty="0"/>
              <a:t> </a:t>
            </a:r>
            <a:r>
              <a:rPr lang="ru-RU" sz="2400" b="1" dirty="0" err="1"/>
              <a:t>матеріалів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Лакофарбові</a:t>
            </a:r>
            <a:r>
              <a:rPr lang="ru-RU" sz="2400" b="1" dirty="0"/>
              <a:t> </a:t>
            </a:r>
            <a:r>
              <a:rPr lang="ru-RU" sz="2400" b="1" dirty="0" err="1"/>
              <a:t>матеріали</a:t>
            </a:r>
            <a:r>
              <a:rPr lang="ru-RU" sz="2400" b="1" dirty="0"/>
              <a:t> в </a:t>
            </a:r>
            <a:r>
              <a:rPr lang="ru-RU" sz="2400" b="1" dirty="0" err="1"/>
              <a:t>будівництві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err="1"/>
              <a:t>Організація</a:t>
            </a:r>
            <a:r>
              <a:rPr lang="ru-RU" sz="2400" b="1" dirty="0"/>
              <a:t> та </a:t>
            </a:r>
            <a:r>
              <a:rPr lang="ru-RU" sz="2400" b="1" dirty="0" err="1"/>
              <a:t>управління</a:t>
            </a:r>
            <a:r>
              <a:rPr lang="ru-RU" sz="2400" b="1" dirty="0"/>
              <a:t> </a:t>
            </a:r>
            <a:r>
              <a:rPr lang="ru-RU" sz="2400" b="1" dirty="0" err="1"/>
              <a:t>хімічними</a:t>
            </a:r>
            <a:r>
              <a:rPr lang="ru-RU" sz="2400" b="1" dirty="0"/>
              <a:t> </a:t>
            </a:r>
            <a:r>
              <a:rPr lang="ru-RU" sz="2400" b="1" dirty="0" err="1"/>
              <a:t>підприємствами</a:t>
            </a: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14537B-EAB9-4F72-8044-61D69F897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780" y="4105145"/>
            <a:ext cx="2512620" cy="25730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681099-13A2-45D3-9E8F-45FF8C9D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82" y="4000500"/>
            <a:ext cx="2386295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616700-64DC-4B83-954C-6AC5D538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81" y="4297620"/>
            <a:ext cx="4516891" cy="208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8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DF35A-BE36-4CD3-B0F7-EA3ECA45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8" y="330600"/>
            <a:ext cx="1243001" cy="15691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6F5E8A-94A3-47A6-91E4-BCE823292888}"/>
              </a:ext>
            </a:extLst>
          </p:cNvPr>
          <p:cNvSpPr/>
          <p:nvPr/>
        </p:nvSpPr>
        <p:spPr>
          <a:xfrm>
            <a:off x="1808869" y="187205"/>
            <a:ext cx="81022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dirty="0"/>
            </a:br>
            <a:r>
              <a:rPr lang="ru-RU" sz="2800" b="1" dirty="0"/>
              <a:t>161 “</a:t>
            </a:r>
            <a:r>
              <a:rPr lang="ru-RU" sz="2800" b="1" dirty="0" err="1"/>
              <a:t>Хімічні</a:t>
            </a:r>
            <a:r>
              <a:rPr lang="ru-RU" sz="2800" b="1" dirty="0"/>
              <a:t> </a:t>
            </a:r>
            <a:r>
              <a:rPr lang="ru-RU" sz="2800" b="1" dirty="0" err="1"/>
              <a:t>технології</a:t>
            </a:r>
            <a:r>
              <a:rPr lang="ru-RU" sz="2800" b="1" dirty="0"/>
              <a:t> та </a:t>
            </a:r>
            <a:r>
              <a:rPr lang="ru-RU" sz="2800" b="1" dirty="0" err="1"/>
              <a:t>інженерія</a:t>
            </a:r>
            <a:r>
              <a:rPr lang="ru-RU" sz="2800" b="1" dirty="0"/>
              <a:t>”</a:t>
            </a:r>
            <a:br>
              <a:rPr lang="ru-RU" sz="2800" b="1" dirty="0"/>
            </a:br>
            <a:r>
              <a:rPr lang="uk-UA" sz="3200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2D0F5-54EE-49BB-8FF2-63DCD839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50" y="330600"/>
            <a:ext cx="1204876" cy="11492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58133EA-BABF-4A90-BE9E-888510351CA4}"/>
              </a:ext>
            </a:extLst>
          </p:cNvPr>
          <p:cNvSpPr/>
          <p:nvPr/>
        </p:nvSpPr>
        <p:spPr>
          <a:xfrm>
            <a:off x="3410495" y="1047439"/>
            <a:ext cx="5371009" cy="74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НАВЧАННЯ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3B470-4B94-4F90-82FE-8F077D7C4270}"/>
              </a:ext>
            </a:extLst>
          </p:cNvPr>
          <p:cNvSpPr txBox="1"/>
          <p:nvPr/>
        </p:nvSpPr>
        <p:spPr>
          <a:xfrm>
            <a:off x="302524" y="1796685"/>
            <a:ext cx="10713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	</a:t>
            </a:r>
            <a:r>
              <a:rPr lang="ru-RU" sz="2800" dirty="0" err="1"/>
              <a:t>Студенти</a:t>
            </a:r>
            <a:r>
              <a:rPr lang="ru-RU" sz="2800" dirty="0"/>
              <a:t> </a:t>
            </a:r>
            <a:r>
              <a:rPr lang="ru-RU" sz="2800" dirty="0" err="1"/>
              <a:t>нашого</a:t>
            </a:r>
            <a:r>
              <a:rPr lang="ru-RU" sz="2800" dirty="0"/>
              <a:t> факультету </a:t>
            </a:r>
            <a:r>
              <a:rPr lang="ru-RU" sz="2800" dirty="0" err="1"/>
              <a:t>приймають</a:t>
            </a:r>
            <a:r>
              <a:rPr lang="ru-RU" sz="2800" dirty="0"/>
              <a:t> </a:t>
            </a:r>
            <a:r>
              <a:rPr lang="ru-RU" sz="2800" dirty="0" err="1"/>
              <a:t>активну</a:t>
            </a:r>
            <a:r>
              <a:rPr lang="ru-RU" sz="2800" dirty="0"/>
              <a:t> участь у </a:t>
            </a:r>
            <a:r>
              <a:rPr lang="ru-RU" sz="2800" dirty="0" err="1"/>
              <a:t>наукових</a:t>
            </a:r>
            <a:r>
              <a:rPr lang="ru-RU" sz="2800" dirty="0"/>
              <a:t> </a:t>
            </a:r>
            <a:r>
              <a:rPr lang="ru-RU" sz="2800" dirty="0" err="1"/>
              <a:t>всеукраїнських</a:t>
            </a:r>
            <a:r>
              <a:rPr lang="ru-RU" sz="2800" dirty="0"/>
              <a:t> та </a:t>
            </a:r>
            <a:r>
              <a:rPr lang="ru-RU" sz="2800" dirty="0" err="1"/>
              <a:t>міжнародних</a:t>
            </a:r>
            <a:r>
              <a:rPr lang="ru-RU" sz="2800" dirty="0"/>
              <a:t> </a:t>
            </a:r>
            <a:r>
              <a:rPr lang="ru-RU" sz="2800" dirty="0" err="1"/>
              <a:t>конференціях</a:t>
            </a:r>
            <a:r>
              <a:rPr lang="ru-RU" sz="2800" dirty="0"/>
              <a:t>, </a:t>
            </a:r>
            <a:r>
              <a:rPr lang="ru-RU" sz="2800" dirty="0" err="1"/>
              <a:t>наукових</a:t>
            </a:r>
            <a:r>
              <a:rPr lang="ru-RU" sz="2800" dirty="0"/>
              <a:t> конкурсах </a:t>
            </a:r>
            <a:r>
              <a:rPr lang="ru-RU" sz="2800" dirty="0" err="1"/>
              <a:t>студентських</a:t>
            </a:r>
            <a:r>
              <a:rPr lang="ru-RU" sz="2800" dirty="0"/>
              <a:t> </a:t>
            </a:r>
            <a:r>
              <a:rPr lang="ru-RU" sz="2800" dirty="0" err="1"/>
              <a:t>робіт</a:t>
            </a:r>
            <a:r>
              <a:rPr lang="ru-RU" sz="28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70791F-D2D5-4470-9CA4-F7208AC4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95" y="3367252"/>
            <a:ext cx="4379162" cy="329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0BF52D-5518-481D-9DEA-7DF29E13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3" y="3188583"/>
            <a:ext cx="2684111" cy="36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6CC7A6-06BB-478D-BE29-10A0693D6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556" y="3498497"/>
            <a:ext cx="4223620" cy="30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0E5848-81BB-4990-A84A-27201FD0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8" y="330600"/>
            <a:ext cx="1243001" cy="15691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F12CF1-2916-49D6-9397-A4BCCB12EBFF}"/>
              </a:ext>
            </a:extLst>
          </p:cNvPr>
          <p:cNvSpPr/>
          <p:nvPr/>
        </p:nvSpPr>
        <p:spPr>
          <a:xfrm>
            <a:off x="1808869" y="187205"/>
            <a:ext cx="81022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dirty="0"/>
            </a:br>
            <a:r>
              <a:rPr lang="ru-RU" sz="2800" b="1" dirty="0"/>
              <a:t>161 “</a:t>
            </a:r>
            <a:r>
              <a:rPr lang="ru-RU" sz="2800" b="1" dirty="0" err="1"/>
              <a:t>Хімічні</a:t>
            </a:r>
            <a:r>
              <a:rPr lang="ru-RU" sz="2800" b="1" dirty="0"/>
              <a:t> </a:t>
            </a:r>
            <a:r>
              <a:rPr lang="ru-RU" sz="2800" b="1" dirty="0" err="1"/>
              <a:t>технології</a:t>
            </a:r>
            <a:r>
              <a:rPr lang="ru-RU" sz="2800" b="1" dirty="0"/>
              <a:t> та </a:t>
            </a:r>
            <a:r>
              <a:rPr lang="ru-RU" sz="2800" b="1" dirty="0" err="1"/>
              <a:t>інженерія</a:t>
            </a:r>
            <a:r>
              <a:rPr lang="ru-RU" sz="2800" b="1" dirty="0"/>
              <a:t>”</a:t>
            </a:r>
            <a:br>
              <a:rPr lang="ru-RU" sz="2800" b="1" dirty="0"/>
            </a:br>
            <a:r>
              <a:rPr lang="uk-UA" sz="3200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87024F-AF5F-4978-85B9-7B14D4F7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50" y="330600"/>
            <a:ext cx="1204876" cy="114926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AE864D9-44B8-4CE3-AC5E-FFD3F1DE04D9}"/>
              </a:ext>
            </a:extLst>
          </p:cNvPr>
          <p:cNvSpPr/>
          <p:nvPr/>
        </p:nvSpPr>
        <p:spPr>
          <a:xfrm>
            <a:off x="3410495" y="1047439"/>
            <a:ext cx="5371009" cy="742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НАВЧАННЯ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98B4F-B00F-4FA6-97A2-151E6F7479CB}"/>
              </a:ext>
            </a:extLst>
          </p:cNvPr>
          <p:cNvSpPr txBox="1"/>
          <p:nvPr/>
        </p:nvSpPr>
        <p:spPr>
          <a:xfrm>
            <a:off x="739819" y="1957518"/>
            <a:ext cx="11171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uk-UA" sz="2800" i="1" dirty="0"/>
              <a:t>	</a:t>
            </a:r>
            <a:r>
              <a:rPr lang="uk-UA" sz="2800" dirty="0"/>
              <a:t>Для ефективного засвоєння одержаних знань студенти мають можливість проходити практику на відомих підприємствах та науково-дослідних лабораторіях.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852D63-9FB3-45F0-B711-222F43868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414" y="3341292"/>
            <a:ext cx="4232531" cy="3174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B5B6BF-1423-409F-97A1-FBCFEC55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19" y="3281660"/>
            <a:ext cx="2470246" cy="3293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CA487C-BF74-4300-B42F-0192BE4D1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196" y="3057487"/>
            <a:ext cx="2602434" cy="34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CA6D39-60FB-4E1C-A419-42947900CDD0}"/>
              </a:ext>
            </a:extLst>
          </p:cNvPr>
          <p:cNvSpPr/>
          <p:nvPr/>
        </p:nvSpPr>
        <p:spPr>
          <a:xfrm>
            <a:off x="985359" y="218239"/>
            <a:ext cx="1044869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7200" spc="-150" dirty="0">
                <a:solidFill>
                  <a:srgbClr val="0070C0"/>
                </a:solidFill>
                <a:latin typeface="Arial Black" panose="020B0A04020102020204" pitchFamily="34" charset="0"/>
                <a:cs typeface="Angsana New" pitchFamily="18" charset="-34"/>
              </a:rPr>
              <a:t>Запрошуємо на</a:t>
            </a:r>
          </a:p>
          <a:p>
            <a:pPr algn="ctr"/>
            <a:r>
              <a:rPr lang="uk-UA" sz="7200" spc="-150" dirty="0">
                <a:solidFill>
                  <a:srgbClr val="0070C0"/>
                </a:solidFill>
                <a:latin typeface="Arial Black" panose="020B0A04020102020204" pitchFamily="34" charset="0"/>
                <a:cs typeface="Angsana New" pitchFamily="18" charset="-34"/>
              </a:rPr>
              <a:t>навчання до КНУБА</a:t>
            </a:r>
            <a:endParaRPr lang="uk-UA" sz="7200" dirty="0">
              <a:solidFill>
                <a:srgbClr val="0070C0"/>
              </a:solidFill>
            </a:endParaRPr>
          </a:p>
        </p:txBody>
      </p:sp>
      <p:pic>
        <p:nvPicPr>
          <p:cNvPr id="5" name="Picture 2" descr="!фотоКНУБА1">
            <a:extLst>
              <a:ext uri="{FF2B5EF4-FFF2-40B4-BE49-F238E27FC236}">
                <a16:creationId xmlns:a16="http://schemas.microsoft.com/office/drawing/2014/main" id="{0D996285-C1CB-456C-B454-9DA9D7B7B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5236" t="-17044" r="3106"/>
          <a:stretch>
            <a:fillRect/>
          </a:stretch>
        </p:blipFill>
        <p:spPr bwMode="auto">
          <a:xfrm>
            <a:off x="280086" y="3261815"/>
            <a:ext cx="11557687" cy="34239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8E661-6C6C-4287-BFF4-5EC0E3BB72F4}"/>
              </a:ext>
            </a:extLst>
          </p:cNvPr>
          <p:cNvSpPr txBox="1"/>
          <p:nvPr/>
        </p:nvSpPr>
        <p:spPr>
          <a:xfrm>
            <a:off x="605666" y="2526563"/>
            <a:ext cx="11232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46050" algn="l"/>
                <a:tab pos="228600" algn="l"/>
                <a:tab pos="4140200" algn="l"/>
                <a:tab pos="4951095" algn="l"/>
                <a:tab pos="5130800" algn="l"/>
                <a:tab pos="6481445" algn="l"/>
              </a:tabLst>
            </a:pPr>
            <a:r>
              <a:rPr lang="uk-UA" sz="3600" b="1" dirty="0"/>
              <a:t>03037, м. Київ, Повітрофлотський </a:t>
            </a:r>
            <a:r>
              <a:rPr lang="uk-UA" sz="3600" b="1" dirty="0" err="1"/>
              <a:t>просп</a:t>
            </a:r>
            <a:r>
              <a:rPr lang="uk-UA" sz="3600" b="1" dirty="0"/>
              <a:t>., 31,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46050" algn="l"/>
                <a:tab pos="228600" algn="l"/>
                <a:tab pos="4140200" algn="l"/>
                <a:tab pos="4951095" algn="l"/>
                <a:tab pos="5130800" algn="l"/>
                <a:tab pos="6481445" algn="l"/>
              </a:tabLst>
              <a:defRPr/>
            </a:pPr>
            <a:r>
              <a:rPr lang="uk-UA" sz="2800" b="1" dirty="0"/>
              <a:t>+38 (044) 248-30-16 </a:t>
            </a:r>
            <a:r>
              <a:rPr lang="uk-UA" sz="2800" dirty="0"/>
              <a:t>(деканат БТФ)      </a:t>
            </a:r>
            <a:r>
              <a:rPr lang="en-US" sz="3600" b="1" dirty="0">
                <a:solidFill>
                  <a:srgbClr val="0070C0"/>
                </a:solidFill>
              </a:rPr>
              <a:t>knuba.edu.ua</a:t>
            </a:r>
            <a:endParaRPr lang="uk-U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4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FEFF2-3808-45BE-84D8-1C322831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6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C1843-B650-4FAC-AEF1-0A34C1E3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9" y="243615"/>
            <a:ext cx="1243001" cy="1569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DBBB5-49A1-41C0-8886-470759B6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4F0850B-9175-4A12-AB52-49B5DA7666D4}"/>
              </a:ext>
            </a:extLst>
          </p:cNvPr>
          <p:cNvSpPr/>
          <p:nvPr/>
        </p:nvSpPr>
        <p:spPr>
          <a:xfrm>
            <a:off x="838200" y="1763615"/>
            <a:ext cx="11154201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освітнім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 </a:t>
            </a:r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наступними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спеціалізаціями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3F79CA6-B628-4B48-B928-316F23645ABC}"/>
              </a:ext>
            </a:extLst>
          </p:cNvPr>
          <p:cNvSpPr/>
          <p:nvPr/>
        </p:nvSpPr>
        <p:spPr>
          <a:xfrm>
            <a:off x="566724" y="3900998"/>
            <a:ext cx="3547567" cy="2019869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478B442-1A4E-4DB8-A27D-F21D271ED3C5}"/>
              </a:ext>
            </a:extLst>
          </p:cNvPr>
          <p:cNvSpPr/>
          <p:nvPr/>
        </p:nvSpPr>
        <p:spPr>
          <a:xfrm>
            <a:off x="4322217" y="3886774"/>
            <a:ext cx="3547566" cy="2019869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A43D688-BDED-4D90-B351-393B87AAF59D}"/>
              </a:ext>
            </a:extLst>
          </p:cNvPr>
          <p:cNvSpPr/>
          <p:nvPr/>
        </p:nvSpPr>
        <p:spPr>
          <a:xfrm>
            <a:off x="8255981" y="3874334"/>
            <a:ext cx="3547565" cy="2073196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564316-982B-48D0-B8AC-2494BE22EB12}"/>
              </a:ext>
            </a:extLst>
          </p:cNvPr>
          <p:cNvSpPr/>
          <p:nvPr/>
        </p:nvSpPr>
        <p:spPr>
          <a:xfrm>
            <a:off x="479299" y="4267721"/>
            <a:ext cx="3634992" cy="125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Нанотехнології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оздоблювальних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32B7DD6-E4D7-4CED-A8AB-FACF92CB3802}"/>
              </a:ext>
            </a:extLst>
          </p:cNvPr>
          <p:cNvSpPr/>
          <p:nvPr/>
        </p:nvSpPr>
        <p:spPr>
          <a:xfrm>
            <a:off x="4173600" y="4135272"/>
            <a:ext cx="3797545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Комп’ютерне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композиційних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28724F-075B-47D7-8ECB-08093487FFC9}"/>
              </a:ext>
            </a:extLst>
          </p:cNvPr>
          <p:cNvSpPr txBox="1"/>
          <p:nvPr/>
        </p:nvSpPr>
        <p:spPr>
          <a:xfrm>
            <a:off x="8357343" y="3941436"/>
            <a:ext cx="3111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Новітні</a:t>
            </a:r>
            <a:r>
              <a:rPr lang="ru-RU" sz="2400" b="1" dirty="0"/>
              <a:t> </a:t>
            </a:r>
            <a:r>
              <a:rPr lang="ru-RU" sz="2400" b="1" dirty="0" err="1"/>
              <a:t>технології</a:t>
            </a:r>
            <a:r>
              <a:rPr lang="ru-RU" sz="2400" b="1" dirty="0"/>
              <a:t> та дизайн </a:t>
            </a:r>
            <a:r>
              <a:rPr lang="ru-RU" sz="2400" b="1" dirty="0" err="1"/>
              <a:t>сучасних</a:t>
            </a:r>
            <a:r>
              <a:rPr lang="ru-RU" sz="2400" b="1" dirty="0"/>
              <a:t> </a:t>
            </a:r>
            <a:r>
              <a:rPr lang="ru-RU" sz="2400" b="1" dirty="0" err="1"/>
              <a:t>стінових</a:t>
            </a:r>
            <a:r>
              <a:rPr lang="ru-RU" sz="2400" b="1" dirty="0"/>
              <a:t> та </a:t>
            </a:r>
            <a:r>
              <a:rPr lang="ru-RU" sz="2400" b="1" dirty="0" err="1"/>
              <a:t>оздоблювальних</a:t>
            </a:r>
            <a:r>
              <a:rPr lang="ru-RU" sz="2400" b="1" dirty="0"/>
              <a:t> </a:t>
            </a:r>
            <a:r>
              <a:rPr lang="ru-RU" sz="2400" b="1" dirty="0" err="1"/>
              <a:t>матеріалів</a:t>
            </a:r>
            <a:endParaRPr lang="ru-RU" sz="24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CEBF548-6159-4B12-803E-C154E0E2073D}"/>
              </a:ext>
            </a:extLst>
          </p:cNvPr>
          <p:cNvCxnSpPr>
            <a:cxnSpLocks/>
          </p:cNvCxnSpPr>
          <p:nvPr/>
        </p:nvCxnSpPr>
        <p:spPr>
          <a:xfrm flipH="1">
            <a:off x="2934269" y="3089178"/>
            <a:ext cx="3043450" cy="783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8F61053-4940-4AC8-9C49-AB93E6D3D707}"/>
              </a:ext>
            </a:extLst>
          </p:cNvPr>
          <p:cNvCxnSpPr/>
          <p:nvPr/>
        </p:nvCxnSpPr>
        <p:spPr>
          <a:xfrm>
            <a:off x="5977719" y="3089178"/>
            <a:ext cx="0" cy="783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07B0935-1A77-4815-A2EF-15B97D3226B2}"/>
              </a:ext>
            </a:extLst>
          </p:cNvPr>
          <p:cNvCxnSpPr>
            <a:cxnSpLocks/>
          </p:cNvCxnSpPr>
          <p:nvPr/>
        </p:nvCxnSpPr>
        <p:spPr>
          <a:xfrm>
            <a:off x="5977719" y="3089178"/>
            <a:ext cx="3084394" cy="783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81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A17EE7-FE95-4423-8F30-9E9CD290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6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C1F4C5-DBCA-48BD-B382-1407A0B5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53" y="287253"/>
            <a:ext cx="1243001" cy="1569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C84FF-5FB2-491B-AA8B-545314C6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3F1542-2C1F-4384-AAC2-6050D492ADF0}"/>
              </a:ext>
            </a:extLst>
          </p:cNvPr>
          <p:cNvSpPr/>
          <p:nvPr/>
        </p:nvSpPr>
        <p:spPr>
          <a:xfrm>
            <a:off x="1478506" y="1690688"/>
            <a:ext cx="10515600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Нанотехнології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оздоблювальних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8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3B252-6DA9-4A71-AE07-2463E5E6C75F}"/>
              </a:ext>
            </a:extLst>
          </p:cNvPr>
          <p:cNvSpPr txBox="1"/>
          <p:nvPr/>
        </p:nvSpPr>
        <p:spPr>
          <a:xfrm>
            <a:off x="838200" y="2444829"/>
            <a:ext cx="10912522" cy="178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Профіль </a:t>
            </a:r>
            <a:r>
              <a:rPr lang="ru-RU" sz="3200" u="sng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фахівця</a:t>
            </a:r>
            <a:r>
              <a:rPr lang="ru-RU" sz="32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синтезу 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наномодифікованих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оздоблювальних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полімерних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гібридних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адаптація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нанотехнологій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виробничих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A933B5-6175-404B-ACA9-1AC086C8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918" y="4027746"/>
            <a:ext cx="6273163" cy="27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14F8844-9FAB-40EE-BF36-9E67F100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6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AE219-6B74-44E5-AC9E-56AD1D8A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1" y="298186"/>
            <a:ext cx="1204877" cy="1521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6D8C15-D112-4D4E-9384-EFC9BA9A2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486FB6-D6CC-4F5A-8558-1C9B564E112C}"/>
              </a:ext>
            </a:extLst>
          </p:cNvPr>
          <p:cNvSpPr/>
          <p:nvPr/>
        </p:nvSpPr>
        <p:spPr>
          <a:xfrm>
            <a:off x="1363580" y="1885125"/>
            <a:ext cx="10515599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Комп’ютерне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композиційних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A4097-2463-44D3-AAA2-836C6794E60F}"/>
              </a:ext>
            </a:extLst>
          </p:cNvPr>
          <p:cNvSpPr txBox="1"/>
          <p:nvPr/>
        </p:nvSpPr>
        <p:spPr>
          <a:xfrm>
            <a:off x="838200" y="3063872"/>
            <a:ext cx="107257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u="sng" dirty="0"/>
              <a:t>Профіль </a:t>
            </a:r>
            <a:r>
              <a:rPr lang="ru-RU" sz="3200" u="sng" dirty="0" err="1"/>
              <a:t>фахівця</a:t>
            </a:r>
            <a:r>
              <a:rPr lang="ru-RU" sz="3200" u="sng" dirty="0"/>
              <a:t>: </a:t>
            </a:r>
            <a:r>
              <a:rPr lang="ru-RU" sz="2400" dirty="0" err="1"/>
              <a:t>проектування</a:t>
            </a:r>
            <a:r>
              <a:rPr lang="ru-RU" sz="2400" dirty="0"/>
              <a:t>  складу та </a:t>
            </a:r>
            <a:r>
              <a:rPr lang="ru-RU" sz="2400" dirty="0" err="1"/>
              <a:t>налагодження</a:t>
            </a:r>
            <a:r>
              <a:rPr lang="ru-RU" sz="2400" dirty="0"/>
              <a:t> </a:t>
            </a:r>
            <a:r>
              <a:rPr lang="ru-RU" sz="2400" dirty="0" err="1"/>
              <a:t>виробничих</a:t>
            </a:r>
            <a:r>
              <a:rPr lang="ru-RU" sz="2400" dirty="0"/>
              <a:t> </a:t>
            </a:r>
            <a:r>
              <a:rPr lang="ru-RU" sz="2400" dirty="0" err="1"/>
              <a:t>хімічних</a:t>
            </a:r>
            <a:r>
              <a:rPr lang="ru-RU" sz="2400" dirty="0"/>
              <a:t> </a:t>
            </a:r>
            <a:r>
              <a:rPr lang="ru-RU" sz="2400" dirty="0" err="1"/>
              <a:t>процесів</a:t>
            </a:r>
            <a:r>
              <a:rPr lang="ru-RU" sz="2400" dirty="0"/>
              <a:t> </a:t>
            </a:r>
            <a:r>
              <a:rPr lang="ru-RU" sz="2400" dirty="0" err="1"/>
              <a:t>виробництва</a:t>
            </a:r>
            <a:r>
              <a:rPr lang="ru-RU" sz="2400" dirty="0"/>
              <a:t> </a:t>
            </a:r>
            <a:r>
              <a:rPr lang="ru-RU" sz="2400" dirty="0" err="1"/>
              <a:t>композиційних</a:t>
            </a:r>
            <a:r>
              <a:rPr lang="ru-RU" sz="2400" dirty="0"/>
              <a:t> </a:t>
            </a:r>
            <a:r>
              <a:rPr lang="ru-RU" sz="2400" dirty="0" err="1"/>
              <a:t>будівельних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з </a:t>
            </a:r>
            <a:r>
              <a:rPr lang="ru-RU" sz="2400" dirty="0" err="1"/>
              <a:t>використанням</a:t>
            </a:r>
            <a:r>
              <a:rPr lang="ru-RU" sz="2400" dirty="0"/>
              <a:t> </a:t>
            </a:r>
            <a:r>
              <a:rPr lang="ru-RU" sz="2400" dirty="0" err="1"/>
              <a:t>комп’ютерного</a:t>
            </a:r>
            <a:r>
              <a:rPr lang="ru-RU" sz="2400" dirty="0"/>
              <a:t> </a:t>
            </a:r>
            <a:r>
              <a:rPr lang="ru-RU" sz="2400" dirty="0" err="1"/>
              <a:t>програмного</a:t>
            </a:r>
            <a:r>
              <a:rPr lang="ru-RU" sz="2400" dirty="0"/>
              <a:t> </a:t>
            </a:r>
            <a:r>
              <a:rPr lang="ru-RU" sz="2400" dirty="0" err="1"/>
              <a:t>забезпечення</a:t>
            </a:r>
            <a:r>
              <a:rPr lang="ru-RU" sz="2400" dirty="0"/>
              <a:t>; </a:t>
            </a:r>
            <a:r>
              <a:rPr lang="ru-RU" sz="2400" dirty="0" err="1"/>
              <a:t>дослідження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складу та </a:t>
            </a:r>
            <a:r>
              <a:rPr lang="ru-RU" sz="2400" dirty="0" err="1"/>
              <a:t>властивостей</a:t>
            </a:r>
            <a:r>
              <a:rPr lang="ru-RU" sz="2400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B1F219-E4F4-4D0A-B1EE-F37EB6246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936" y="4716843"/>
            <a:ext cx="5511511" cy="19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014283-705B-4F99-AD1A-4F772C83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6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3DABC0-7910-4F57-B027-41B5A849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0" y="254016"/>
            <a:ext cx="1243001" cy="1569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7B9EF-106E-4BCD-899E-8C39FC83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9F6E38-2F7C-4CFA-8DF0-06F6849B5447}"/>
              </a:ext>
            </a:extLst>
          </p:cNvPr>
          <p:cNvSpPr/>
          <p:nvPr/>
        </p:nvSpPr>
        <p:spPr>
          <a:xfrm>
            <a:off x="1709842" y="1742482"/>
            <a:ext cx="10482158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Новітні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дизайн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стінових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оздоблювальних</a:t>
            </a:r>
            <a:r>
              <a:rPr lang="ru-RU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endParaRPr lang="ru-RU" sz="2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6174E-B638-48C8-BE93-F3A21E123FB6}"/>
              </a:ext>
            </a:extLst>
          </p:cNvPr>
          <p:cNvSpPr txBox="1"/>
          <p:nvPr/>
        </p:nvSpPr>
        <p:spPr>
          <a:xfrm>
            <a:off x="1171372" y="2909712"/>
            <a:ext cx="107078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u="sng" dirty="0"/>
              <a:t>Профіль </a:t>
            </a:r>
            <a:r>
              <a:rPr lang="ru-RU" sz="3200" u="sng" dirty="0" err="1"/>
              <a:t>фахівця</a:t>
            </a:r>
            <a:r>
              <a:rPr lang="ru-RU" sz="3200" u="sng" dirty="0"/>
              <a:t>:  </a:t>
            </a:r>
            <a:r>
              <a:rPr lang="ru-RU" sz="2400" dirty="0" err="1"/>
              <a:t>проектування</a:t>
            </a:r>
            <a:r>
              <a:rPr lang="ru-RU" sz="2400" dirty="0"/>
              <a:t>  складу та </a:t>
            </a:r>
            <a:r>
              <a:rPr lang="ru-RU" sz="2400" dirty="0" err="1"/>
              <a:t>виробничих</a:t>
            </a:r>
            <a:r>
              <a:rPr lang="ru-RU" sz="2400" dirty="0"/>
              <a:t> </a:t>
            </a:r>
            <a:r>
              <a:rPr lang="ru-RU" sz="2400" dirty="0" err="1"/>
              <a:t>хімічних</a:t>
            </a:r>
            <a:r>
              <a:rPr lang="ru-RU" sz="2400" dirty="0"/>
              <a:t> </a:t>
            </a:r>
            <a:r>
              <a:rPr lang="ru-RU" sz="2400" dirty="0" err="1"/>
              <a:t>процесів</a:t>
            </a:r>
            <a:r>
              <a:rPr lang="ru-RU" sz="2400" dirty="0"/>
              <a:t> </a:t>
            </a:r>
            <a:r>
              <a:rPr lang="ru-RU" sz="2400" dirty="0" err="1"/>
              <a:t>виготовлення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стінових</a:t>
            </a:r>
            <a:r>
              <a:rPr lang="ru-RU" sz="2400" dirty="0"/>
              <a:t> та </a:t>
            </a:r>
            <a:r>
              <a:rPr lang="ru-RU" sz="2400" dirty="0" err="1"/>
              <a:t>оздоблювальних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з  </a:t>
            </a:r>
            <a:r>
              <a:rPr lang="ru-RU" sz="2400" dirty="0" err="1"/>
              <a:t>урахуванням</a:t>
            </a:r>
            <a:r>
              <a:rPr lang="ru-RU" sz="2400" dirty="0"/>
              <a:t>  </a:t>
            </a:r>
            <a:r>
              <a:rPr lang="ru-RU" sz="2400" dirty="0" err="1"/>
              <a:t>новітніх</a:t>
            </a:r>
            <a:r>
              <a:rPr lang="ru-RU" sz="2400" dirty="0"/>
              <a:t> </a:t>
            </a:r>
            <a:r>
              <a:rPr lang="ru-RU" sz="2400" dirty="0" err="1"/>
              <a:t>принципів</a:t>
            </a:r>
            <a:r>
              <a:rPr lang="ru-RU" sz="2400" dirty="0"/>
              <a:t> </a:t>
            </a:r>
            <a:r>
              <a:rPr lang="ru-RU" sz="2400" dirty="0" err="1"/>
              <a:t>створення</a:t>
            </a:r>
            <a:r>
              <a:rPr lang="ru-RU" sz="2400" dirty="0"/>
              <a:t> та </a:t>
            </a:r>
            <a:r>
              <a:rPr lang="ru-RU" sz="2400" dirty="0" err="1"/>
              <a:t>декорування</a:t>
            </a:r>
            <a:r>
              <a:rPr lang="ru-RU" sz="2400" dirty="0"/>
              <a:t> </a:t>
            </a:r>
            <a:r>
              <a:rPr lang="ru-RU" sz="2400" dirty="0" err="1"/>
              <a:t>будівельних</a:t>
            </a:r>
            <a:r>
              <a:rPr lang="ru-RU" sz="2400" dirty="0"/>
              <a:t> </a:t>
            </a:r>
            <a:r>
              <a:rPr lang="ru-RU" sz="2400" dirty="0" err="1"/>
              <a:t>виробів</a:t>
            </a:r>
            <a:r>
              <a:rPr lang="ru-RU" sz="2400" dirty="0"/>
              <a:t> і </a:t>
            </a:r>
            <a:r>
              <a:rPr lang="ru-RU" sz="2400" dirty="0" err="1"/>
              <a:t>конструкцій</a:t>
            </a:r>
            <a:r>
              <a:rPr lang="ru-RU" sz="2400" dirty="0"/>
              <a:t> з </a:t>
            </a:r>
            <a:r>
              <a:rPr lang="ru-RU" sz="2400" dirty="0" err="1"/>
              <a:t>підвищеним</a:t>
            </a:r>
            <a:r>
              <a:rPr lang="ru-RU" sz="2400" dirty="0"/>
              <a:t> </a:t>
            </a:r>
            <a:r>
              <a:rPr lang="ru-RU" sz="2400" dirty="0" err="1"/>
              <a:t>строком</a:t>
            </a:r>
            <a:r>
              <a:rPr lang="ru-RU" sz="2400" dirty="0"/>
              <a:t> </a:t>
            </a:r>
            <a:r>
              <a:rPr lang="ru-RU" sz="2400" dirty="0" err="1"/>
              <a:t>експлуатації</a:t>
            </a:r>
            <a:r>
              <a:rPr lang="ru-RU" sz="2400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6B7428-3EEA-485E-B95D-C10E7F5E3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842" y="4479372"/>
            <a:ext cx="3308967" cy="2242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AB1B59-B357-41FE-971E-9D6B3B9DF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842" y="4529540"/>
            <a:ext cx="3475915" cy="19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4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F8DB78-131F-45EE-9D9A-6CD531FE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84" y="4292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32FFA-56C3-45B2-8CDC-DEE521E3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3" y="185634"/>
            <a:ext cx="1243001" cy="1569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57310-F165-4E90-9A8A-1FA6DFD8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D35123-FF03-436A-863A-7549DC46E9FC}"/>
              </a:ext>
            </a:extLst>
          </p:cNvPr>
          <p:cNvSpPr/>
          <p:nvPr/>
        </p:nvSpPr>
        <p:spPr>
          <a:xfrm>
            <a:off x="1997122" y="53966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5419687-7A45-4DB9-88E2-3D5C8D4CBC6E}"/>
              </a:ext>
            </a:extLst>
          </p:cNvPr>
          <p:cNvSpPr/>
          <p:nvPr/>
        </p:nvSpPr>
        <p:spPr>
          <a:xfrm>
            <a:off x="1573843" y="1754812"/>
            <a:ext cx="8986312" cy="818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/>
              <a:t>Перспективи працевлаштування</a:t>
            </a:r>
            <a:endParaRPr lang="ru-RU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3A89D-657E-4DD4-B1B0-49204F8A7FBD}"/>
              </a:ext>
            </a:extLst>
          </p:cNvPr>
          <p:cNvSpPr txBox="1"/>
          <p:nvPr/>
        </p:nvSpPr>
        <p:spPr>
          <a:xfrm>
            <a:off x="653384" y="2846459"/>
            <a:ext cx="1088522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 </a:t>
            </a:r>
            <a:r>
              <a:rPr lang="ru-RU" sz="2800" b="1" dirty="0" err="1"/>
              <a:t>Хіміки</a:t>
            </a:r>
            <a:r>
              <a:rPr lang="ru-RU" sz="2800" b="1" dirty="0"/>
              <a:t>-технологи </a:t>
            </a:r>
            <a:r>
              <a:rPr lang="ru-RU" sz="2400" dirty="0"/>
              <a:t>-  </a:t>
            </a:r>
            <a:r>
              <a:rPr lang="ru-RU" sz="2400" dirty="0" err="1"/>
              <a:t>фахівці</a:t>
            </a:r>
            <a:r>
              <a:rPr lang="ru-RU" sz="2400" dirty="0"/>
              <a:t> </a:t>
            </a:r>
            <a:r>
              <a:rPr lang="ru-RU" sz="2400" dirty="0" err="1"/>
              <a:t>майбутнього</a:t>
            </a:r>
            <a:r>
              <a:rPr lang="ru-RU" sz="2400" dirty="0"/>
              <a:t>, </a:t>
            </a:r>
            <a:r>
              <a:rPr lang="ru-RU" sz="2400" dirty="0" err="1"/>
              <a:t>вміють</a:t>
            </a:r>
            <a:r>
              <a:rPr lang="ru-RU" sz="2400" dirty="0"/>
              <a:t> </a:t>
            </a:r>
            <a:r>
              <a:rPr lang="ru-RU" sz="2400" dirty="0" err="1"/>
              <a:t>вирішувати</a:t>
            </a:r>
            <a:r>
              <a:rPr lang="ru-RU" sz="2400" dirty="0"/>
              <a:t> </a:t>
            </a:r>
            <a:r>
              <a:rPr lang="ru-RU" sz="2400" dirty="0" err="1"/>
              <a:t>інженерні</a:t>
            </a:r>
            <a:r>
              <a:rPr lang="ru-RU" sz="2400" dirty="0"/>
              <a:t> та </a:t>
            </a:r>
            <a:r>
              <a:rPr lang="ru-RU" sz="2400" dirty="0" err="1"/>
              <a:t>наукові</a:t>
            </a:r>
            <a:r>
              <a:rPr lang="ru-RU" sz="2400" dirty="0"/>
              <a:t> </a:t>
            </a:r>
            <a:r>
              <a:rPr lang="ru-RU" sz="2400" dirty="0" err="1"/>
              <a:t>проблеми</a:t>
            </a:r>
            <a:r>
              <a:rPr lang="ru-RU" sz="2400" dirty="0"/>
              <a:t>. </a:t>
            </a:r>
            <a:r>
              <a:rPr lang="ru-RU" sz="2400" dirty="0" err="1"/>
              <a:t>Випускники</a:t>
            </a:r>
            <a:r>
              <a:rPr lang="ru-RU" sz="2400" dirty="0"/>
              <a:t> </a:t>
            </a:r>
            <a:r>
              <a:rPr lang="ru-RU" sz="2400" b="1" dirty="0" err="1"/>
              <a:t>Будівельно-технологічного</a:t>
            </a:r>
            <a:r>
              <a:rPr lang="ru-RU" sz="2400" b="1" dirty="0"/>
              <a:t> факультету КНУБА </a:t>
            </a:r>
            <a:r>
              <a:rPr lang="ru-RU" sz="2400" dirty="0" err="1"/>
              <a:t>високо</a:t>
            </a:r>
            <a:r>
              <a:rPr lang="ru-RU" sz="2400" dirty="0"/>
              <a:t> </a:t>
            </a:r>
            <a:r>
              <a:rPr lang="ru-RU" sz="2400" dirty="0" err="1"/>
              <a:t>затребувані</a:t>
            </a:r>
            <a:r>
              <a:rPr lang="ru-RU" sz="2400" dirty="0"/>
              <a:t> на ринку </a:t>
            </a:r>
            <a:r>
              <a:rPr lang="ru-RU" sz="2400" dirty="0" err="1"/>
              <a:t>праці</a:t>
            </a:r>
            <a:r>
              <a:rPr lang="ru-RU" sz="2400" dirty="0"/>
              <a:t> в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умовах</a:t>
            </a:r>
            <a:r>
              <a:rPr lang="ru-RU" sz="2400" dirty="0"/>
              <a:t>. Вони </a:t>
            </a:r>
            <a:r>
              <a:rPr lang="ru-RU" sz="2400" dirty="0" err="1"/>
              <a:t>працюють</a:t>
            </a:r>
            <a:r>
              <a:rPr lang="ru-RU" sz="2400" dirty="0"/>
              <a:t> на </a:t>
            </a:r>
            <a:r>
              <a:rPr lang="ru-RU" sz="2400" dirty="0" err="1"/>
              <a:t>підприємствах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галузей</a:t>
            </a:r>
            <a:r>
              <a:rPr lang="ru-RU" sz="2400" dirty="0"/>
              <a:t>:</a:t>
            </a:r>
          </a:p>
          <a:p>
            <a:pPr algn="just"/>
            <a:endParaRPr lang="ru-RU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 err="1"/>
              <a:t>Підприємства</a:t>
            </a:r>
            <a:r>
              <a:rPr lang="ru-RU" sz="2800" dirty="0"/>
              <a:t> з </a:t>
            </a:r>
            <a:r>
              <a:rPr lang="ru-RU" sz="2800" dirty="0" err="1"/>
              <a:t>виробництва</a:t>
            </a:r>
            <a:r>
              <a:rPr lang="ru-RU" sz="2800" dirty="0"/>
              <a:t> </a:t>
            </a:r>
            <a:r>
              <a:rPr lang="ru-RU" sz="2800" dirty="0" err="1"/>
              <a:t>будівельних</a:t>
            </a:r>
            <a:r>
              <a:rPr lang="ru-RU" sz="2800" dirty="0"/>
              <a:t> </a:t>
            </a:r>
            <a:r>
              <a:rPr lang="ru-RU" sz="2800" dirty="0" err="1"/>
              <a:t>матеріалів</a:t>
            </a:r>
            <a:r>
              <a:rPr lang="ru-RU" sz="2800" dirty="0"/>
              <a:t> та </a:t>
            </a:r>
            <a:r>
              <a:rPr lang="ru-RU" sz="2800" dirty="0" err="1"/>
              <a:t>виробів</a:t>
            </a:r>
            <a:r>
              <a:rPr lang="ru-RU" sz="28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 err="1"/>
              <a:t>Наукові</a:t>
            </a:r>
            <a:r>
              <a:rPr lang="ru-RU" sz="2800" dirty="0"/>
              <a:t> центри;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 err="1"/>
              <a:t>Хімічні</a:t>
            </a:r>
            <a:r>
              <a:rPr lang="ru-RU" sz="2800" dirty="0"/>
              <a:t> </a:t>
            </a:r>
            <a:r>
              <a:rPr lang="ru-RU" sz="2800" dirty="0" err="1"/>
              <a:t>лабораторії</a:t>
            </a:r>
            <a:r>
              <a:rPr lang="ru-RU" sz="28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 err="1"/>
              <a:t>Сфери</a:t>
            </a:r>
            <a:r>
              <a:rPr lang="ru-RU" sz="2800" dirty="0"/>
              <a:t> </a:t>
            </a:r>
            <a:r>
              <a:rPr lang="ru-RU" sz="2800" dirty="0" err="1"/>
              <a:t>бізнесу</a:t>
            </a:r>
            <a:r>
              <a:rPr lang="ru-RU" sz="2800" dirty="0"/>
              <a:t> та маркетингу.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44C16B-CF46-47BE-8475-8002AE38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5" y="365125"/>
            <a:ext cx="1204876" cy="11492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5B4951-19B5-4FE7-8EA0-6FB7775D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03" y="365125"/>
            <a:ext cx="1204876" cy="11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466B29-552B-4CEA-8808-E856C1EB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8" y="121032"/>
            <a:ext cx="11522439" cy="265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CCD7E-C1A6-47E3-8A95-5C392A34B7AD}"/>
              </a:ext>
            </a:extLst>
          </p:cNvPr>
          <p:cNvSpPr txBox="1"/>
          <p:nvPr/>
        </p:nvSpPr>
        <p:spPr>
          <a:xfrm>
            <a:off x="225598" y="2674961"/>
            <a:ext cx="107608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	</a:t>
            </a:r>
            <a:r>
              <a:rPr lang="ru-RU" sz="2800" dirty="0" err="1"/>
              <a:t>Одержанні</a:t>
            </a:r>
            <a:r>
              <a:rPr lang="ru-RU" sz="2800" dirty="0"/>
              <a:t> </a:t>
            </a:r>
            <a:r>
              <a:rPr lang="ru-RU" sz="2800" dirty="0" err="1"/>
              <a:t>базові</a:t>
            </a:r>
            <a:r>
              <a:rPr lang="ru-RU" sz="2800" dirty="0"/>
              <a:t> </a:t>
            </a:r>
            <a:r>
              <a:rPr lang="ru-RU" sz="2800" dirty="0" err="1"/>
              <a:t>знання</a:t>
            </a:r>
            <a:r>
              <a:rPr lang="ru-RU" sz="2800" dirty="0"/>
              <a:t> </a:t>
            </a:r>
            <a:r>
              <a:rPr lang="ru-RU" sz="2800" dirty="0" err="1"/>
              <a:t>хіміка</a:t>
            </a:r>
            <a:r>
              <a:rPr lang="ru-RU" sz="2800" dirty="0"/>
              <a:t>-технолога </a:t>
            </a:r>
            <a:r>
              <a:rPr lang="ru-RU" sz="2800" dirty="0" err="1"/>
              <a:t>забезпечують</a:t>
            </a:r>
            <a:r>
              <a:rPr lang="ru-RU" sz="2800" dirty="0"/>
              <a:t> нашим </a:t>
            </a:r>
            <a:r>
              <a:rPr lang="ru-RU" sz="2800" dirty="0" err="1"/>
              <a:t>випускникам</a:t>
            </a:r>
            <a:r>
              <a:rPr lang="ru-RU" sz="2800" dirty="0"/>
              <a:t> </a:t>
            </a:r>
            <a:r>
              <a:rPr lang="ru-RU" sz="2800" dirty="0" err="1"/>
              <a:t>гарні</a:t>
            </a:r>
            <a:r>
              <a:rPr lang="ru-RU" sz="2800" dirty="0"/>
              <a:t> </a:t>
            </a:r>
            <a:r>
              <a:rPr lang="ru-RU" sz="2800" dirty="0" err="1"/>
              <a:t>умови</a:t>
            </a:r>
            <a:r>
              <a:rPr lang="ru-RU" sz="2800" dirty="0"/>
              <a:t> </a:t>
            </a:r>
            <a:r>
              <a:rPr lang="ru-RU" sz="2800" dirty="0" err="1"/>
              <a:t>праці</a:t>
            </a:r>
            <a:r>
              <a:rPr lang="ru-RU" sz="2800" dirty="0"/>
              <a:t> та </a:t>
            </a:r>
            <a:r>
              <a:rPr lang="ru-RU" sz="2800" dirty="0" err="1"/>
              <a:t>високу</a:t>
            </a:r>
            <a:r>
              <a:rPr lang="ru-RU" sz="2800" dirty="0"/>
              <a:t> </a:t>
            </a:r>
            <a:r>
              <a:rPr lang="ru-RU" sz="2800" dirty="0" err="1"/>
              <a:t>заробітну</a:t>
            </a:r>
            <a:r>
              <a:rPr lang="ru-RU" sz="2800" dirty="0"/>
              <a:t> плату. </a:t>
            </a:r>
          </a:p>
          <a:p>
            <a:endParaRPr lang="ru-RU" sz="2400" dirty="0"/>
          </a:p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Випускники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БТФ  КНУБА  -</a:t>
            </a:r>
            <a:r>
              <a:rPr lang="ru-RU" sz="2800" dirty="0"/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/>
              <a:t>висококваліфіковані</a:t>
            </a:r>
            <a:r>
              <a:rPr lang="ru-RU" sz="2400" dirty="0"/>
              <a:t> </a:t>
            </a:r>
            <a:r>
              <a:rPr lang="ru-RU" sz="2400" dirty="0" err="1"/>
              <a:t>інженери</a:t>
            </a:r>
            <a:r>
              <a:rPr lang="ru-RU" sz="2400" dirty="0"/>
              <a:t>-технологи,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/>
              <a:t>директори</a:t>
            </a:r>
            <a:r>
              <a:rPr lang="ru-RU" sz="2400" dirty="0"/>
              <a:t> </a:t>
            </a:r>
            <a:r>
              <a:rPr lang="ru-RU" sz="2400" dirty="0" err="1"/>
              <a:t>компаній</a:t>
            </a:r>
            <a:r>
              <a:rPr lang="ru-RU" sz="24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/>
              <a:t>керівники</a:t>
            </a:r>
            <a:r>
              <a:rPr lang="ru-RU" sz="2400" dirty="0"/>
              <a:t> </a:t>
            </a:r>
            <a:r>
              <a:rPr lang="ru-RU" sz="2400" dirty="0" err="1"/>
              <a:t>відділів</a:t>
            </a:r>
            <a:r>
              <a:rPr lang="ru-RU" sz="24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/>
              <a:t>успішні</a:t>
            </a:r>
            <a:r>
              <a:rPr lang="ru-RU" sz="2400" dirty="0"/>
              <a:t> </a:t>
            </a:r>
            <a:r>
              <a:rPr lang="ru-RU" sz="2400" dirty="0" err="1"/>
              <a:t>бізнесмени</a:t>
            </a:r>
            <a:r>
              <a:rPr lang="ru-RU" sz="24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/>
              <a:t>науковці</a:t>
            </a:r>
            <a:r>
              <a:rPr lang="ru-RU" sz="24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B967AE-CE0C-4794-A028-33E9BFBE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43" y="3669537"/>
            <a:ext cx="4375566" cy="1295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160ED-44A6-43C1-97E8-B4E28279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71" y="5006537"/>
            <a:ext cx="2396557" cy="1352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EF8533-533E-41E7-B0F3-1B810EAC6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664" y="4965214"/>
            <a:ext cx="2722262" cy="13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7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C13624-060C-4484-A4A3-0682F68E0C6E}"/>
              </a:ext>
            </a:extLst>
          </p:cNvPr>
          <p:cNvSpPr txBox="1">
            <a:spLocks/>
          </p:cNvSpPr>
          <p:nvPr/>
        </p:nvSpPr>
        <p:spPr>
          <a:xfrm>
            <a:off x="1056563" y="1312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078E25-7E4E-41CE-B6A4-56F23187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2" y="354647"/>
            <a:ext cx="1243001" cy="15691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049444-3E12-4B3F-AF62-B4684355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036" y="354647"/>
            <a:ext cx="1204876" cy="1149267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23AAF8A-4A9C-4E79-975B-F63A3E017BAA}"/>
              </a:ext>
            </a:extLst>
          </p:cNvPr>
          <p:cNvSpPr/>
          <p:nvPr/>
        </p:nvSpPr>
        <p:spPr>
          <a:xfrm>
            <a:off x="1801724" y="1249025"/>
            <a:ext cx="8986312" cy="818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/>
              <a:t>Перспективи працевлаштування</a:t>
            </a:r>
            <a:endParaRPr lang="ru-RU" sz="4400" dirty="0"/>
          </a:p>
        </p:txBody>
      </p:sp>
      <p:pic>
        <p:nvPicPr>
          <p:cNvPr id="3076" name="Picture 4" descr="Henkel відновлює роботу своїх українських заводів з виробництва будівельних  сумішей і матеріалів Ceresit. Читайте на UKR.NET">
            <a:extLst>
              <a:ext uri="{FF2B5EF4-FFF2-40B4-BE49-F238E27FC236}">
                <a16:creationId xmlns:a16="http://schemas.microsoft.com/office/drawing/2014/main" id="{419C5EC9-5942-4470-A0F3-E823199C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8" y="2147184"/>
            <a:ext cx="3351662" cy="22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омпания «Кнауф» открывает после модернизации производство в Ленобласти |  Online47.ru">
            <a:extLst>
              <a:ext uri="{FF2B5EF4-FFF2-40B4-BE49-F238E27FC236}">
                <a16:creationId xmlns:a16="http://schemas.microsoft.com/office/drawing/2014/main" id="{262575F6-B9D9-4814-88B1-966EF075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0" y="2164257"/>
            <a:ext cx="3283261" cy="22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parol">
            <a:extLst>
              <a:ext uri="{FF2B5EF4-FFF2-40B4-BE49-F238E27FC236}">
                <a16:creationId xmlns:a16="http://schemas.microsoft.com/office/drawing/2014/main" id="{42272AE2-307C-41F5-849E-5799ACAE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55" y="2135152"/>
            <a:ext cx="3394019" cy="22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Эпицентр на Окружной • Киев, Кольцевая дорога, 1-Б • Национальная сеть  торговых центров Эпицентр">
            <a:extLst>
              <a:ext uri="{FF2B5EF4-FFF2-40B4-BE49-F238E27FC236}">
                <a16:creationId xmlns:a16="http://schemas.microsoft.com/office/drawing/2014/main" id="{D0CAF7A3-2DA1-4C0D-8B6C-B427AD26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8" y="4495065"/>
            <a:ext cx="3347471" cy="22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овальська (промислово-будівельна група) — Вікіпедія">
            <a:extLst>
              <a:ext uri="{FF2B5EF4-FFF2-40B4-BE49-F238E27FC236}">
                <a16:creationId xmlns:a16="http://schemas.microsoft.com/office/drawing/2014/main" id="{1DC81B34-8FC0-4158-A25E-251A5E502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20" y="4693544"/>
            <a:ext cx="3721290" cy="18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Магазин плитки и сантехники АГРОМАТ A на Булаховского, 4">
            <a:extLst>
              <a:ext uri="{FF2B5EF4-FFF2-40B4-BE49-F238E27FC236}">
                <a16:creationId xmlns:a16="http://schemas.microsoft.com/office/drawing/2014/main" id="{256A607B-D741-4DC0-81B6-09B37741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29" y="4676847"/>
            <a:ext cx="3274545" cy="20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3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7761EC-7153-4F03-8407-7919CFC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75" y="1856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/>
            </a:b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БУДІВЕЛЬНО-ТЕХНОЛОГІЧНИЙ ФАКУЛЬТЕТ КНУБА</a:t>
            </a:r>
            <a:br>
              <a:rPr lang="en-US" sz="2200" dirty="0"/>
            </a:br>
            <a:r>
              <a:rPr lang="ru-RU" sz="3600" b="1" dirty="0"/>
              <a:t>161 “</a:t>
            </a:r>
            <a:r>
              <a:rPr lang="ru-RU" sz="3600" b="1" dirty="0" err="1"/>
              <a:t>Хімічні</a:t>
            </a:r>
            <a:r>
              <a:rPr lang="ru-RU" sz="3600" b="1" dirty="0"/>
              <a:t> </a:t>
            </a:r>
            <a:r>
              <a:rPr lang="ru-RU" sz="3600" b="1" dirty="0" err="1"/>
              <a:t>технології</a:t>
            </a:r>
            <a:r>
              <a:rPr lang="ru-RU" sz="3600" b="1" dirty="0"/>
              <a:t> та </a:t>
            </a:r>
            <a:r>
              <a:rPr lang="ru-RU" sz="3600" b="1" dirty="0" err="1"/>
              <a:t>інженерія</a:t>
            </a:r>
            <a:r>
              <a:rPr lang="ru-RU" sz="3600" b="1" dirty="0"/>
              <a:t>”</a:t>
            </a:r>
            <a:br>
              <a:rPr lang="ru-RU" sz="3600" b="1" dirty="0"/>
            </a:br>
            <a:r>
              <a:rPr lang="uk-UA" sz="4000" dirty="0"/>
              <a:t>        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081EB1-21C2-4A3F-85D9-C9E8EDD2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5" y="185634"/>
            <a:ext cx="1243001" cy="1569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BD09DC-3C30-4638-BEA6-E34B801B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445" y="185634"/>
            <a:ext cx="1204876" cy="11492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3C9A95F-B51F-465B-A3B4-6F73C2077294}"/>
              </a:ext>
            </a:extLst>
          </p:cNvPr>
          <p:cNvSpPr/>
          <p:nvPr/>
        </p:nvSpPr>
        <p:spPr>
          <a:xfrm>
            <a:off x="4067032" y="1303146"/>
            <a:ext cx="3466531" cy="903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/>
              <a:t>Вступ</a:t>
            </a:r>
            <a:endParaRPr lang="ru-RU" sz="4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FCBDE9-F172-4FB7-ADE1-5D4661DAA7D3}"/>
              </a:ext>
            </a:extLst>
          </p:cNvPr>
          <p:cNvSpPr/>
          <p:nvPr/>
        </p:nvSpPr>
        <p:spPr>
          <a:xfrm>
            <a:off x="707975" y="2372276"/>
            <a:ext cx="10918209" cy="364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Вступ на перший курс на навчання для здобуття ступеня бакалавра на основі повної загальної середньої освіти здійснюється за результатами НМТ/ЗНО з таких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обов'язкових предметів:                                </a:t>
            </a:r>
            <a:endParaRPr lang="ru-RU" sz="2800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Українська мова                   </a:t>
            </a:r>
            <a:endParaRPr lang="ru-RU" sz="28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              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Історія України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90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604</Words>
  <Application>Microsoft Office PowerPoint</Application>
  <PresentationFormat>Широкоэкранный</PresentationFormat>
  <Paragraphs>73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        КИЇВСЬКИЙ НАЦІОНАЛЬНИЙ УНІВЕРСИТЕТ  БУДІВНИЦТВА І АРХІТЕКТУРИ  Будівельно-технологічний факультет</vt:lpstr>
      <vt:lpstr>  БУДІВЕЛЬНО-ТЕХНОЛОГІЧНИЙ ФАКУЛЬТЕТ КНУБА 161 “Хімічні технології та інженерія”          </vt:lpstr>
      <vt:lpstr>  БУДІВЕЛЬНО-ТЕХНОЛОГІЧНИЙ ФАКУЛЬТЕТ КНУБА 161 “Хімічні технології та інженерія”          </vt:lpstr>
      <vt:lpstr>  БУДІВЕЛЬНО-ТЕХНОЛОГІЧНИЙ ФАКУЛЬТЕТ КНУБА 161 “Хімічні технології та інженерія”          </vt:lpstr>
      <vt:lpstr>  БУДІВЕЛЬНО-ТЕХНОЛОГІЧНИЙ ФАКУЛЬТЕТ КНУБА 161 “Хімічні технології та інженерія”          </vt:lpstr>
      <vt:lpstr> БУДІВЕЛЬНО-ТЕХНОЛОГІЧНИЙ ФАКУЛЬТЕТ КНУБА 161 “Хімічні технології та інженерія”          </vt:lpstr>
      <vt:lpstr>Презентация PowerPoint</vt:lpstr>
      <vt:lpstr>Презентация PowerPoint</vt:lpstr>
      <vt:lpstr> БУДІВЕЛЬНО-ТЕХНОЛОГІЧНИЙ ФАКУЛЬТЕТ КНУБА 161 “Хімічні технології та інженерія”          </vt:lpstr>
      <vt:lpstr> БУДІВЕЛЬНО-ТЕХНОЛОГІЧНИЙ ФАКУЛЬТЕТ КНУБА 161 “Хімічні технології та інженерія”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КИЇВСЬКИЙ НАЦІОНАЛЬНИЙ УНІВЕРСИТЕТ  БУДІВНИЦТВА І АРХІТЕКТУРИ  Будівельно-технологічний факультет</dc:title>
  <dc:creator>Администратор</dc:creator>
  <cp:lastModifiedBy>Администратор</cp:lastModifiedBy>
  <cp:revision>62</cp:revision>
  <dcterms:created xsi:type="dcterms:W3CDTF">2022-06-03T07:57:14Z</dcterms:created>
  <dcterms:modified xsi:type="dcterms:W3CDTF">2022-06-10T11:24:29Z</dcterms:modified>
</cp:coreProperties>
</file>